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85" r:id="rId3"/>
    <p:sldId id="286" r:id="rId4"/>
    <p:sldId id="311" r:id="rId5"/>
    <p:sldId id="312" r:id="rId6"/>
    <p:sldId id="313" r:id="rId7"/>
    <p:sldId id="314" r:id="rId8"/>
    <p:sldId id="316" r:id="rId9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ечер Евгений" initials="ВЕ" lastIdx="1" clrIdx="0">
    <p:extLst>
      <p:ext uri="{19B8F6BF-5375-455C-9EA6-DF929625EA0E}">
        <p15:presenceInfo xmlns:p15="http://schemas.microsoft.com/office/powerpoint/2012/main" userId="918fb46b74789f52" providerId="Windows Live"/>
      </p:ext>
    </p:extLst>
  </p:cmAuthor>
  <p:cmAuthor id="2" name="Artem" initials="A" lastIdx="8" clrIdx="1">
    <p:extLst>
      <p:ext uri="{19B8F6BF-5375-455C-9EA6-DF929625EA0E}">
        <p15:presenceInfo xmlns:p15="http://schemas.microsoft.com/office/powerpoint/2012/main" userId="Artem" providerId="None"/>
      </p:ext>
    </p:extLst>
  </p:cmAuthor>
  <p:cmAuthor id="3" name="tokiplay" initials="t" lastIdx="3" clrIdx="2">
    <p:extLst>
      <p:ext uri="{19B8F6BF-5375-455C-9EA6-DF929625EA0E}">
        <p15:presenceInfo xmlns:p15="http://schemas.microsoft.com/office/powerpoint/2012/main" userId="96a573e395af6520" providerId="Windows Live"/>
      </p:ext>
    </p:extLst>
  </p:cmAuthor>
  <p:cmAuthor id="4" name="Андреева Юлия Олеговна" initials="АЮО" lastIdx="6" clrIdx="3">
    <p:extLst>
      <p:ext uri="{19B8F6BF-5375-455C-9EA6-DF929625EA0E}">
        <p15:presenceInfo xmlns:p15="http://schemas.microsoft.com/office/powerpoint/2012/main" userId="S-1-5-21-2803823264-976895225-1840217349-26703" providerId="AD"/>
      </p:ext>
    </p:extLst>
  </p:cmAuthor>
  <p:cmAuthor id="5" name="Microsoft Office User" initials="MOU" lastIdx="1" clrIdx="4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B8C"/>
    <a:srgbClr val="0166B3"/>
    <a:srgbClr val="1B66B3"/>
    <a:srgbClr val="0095DA"/>
    <a:srgbClr val="76AE27"/>
    <a:srgbClr val="0796BA"/>
    <a:srgbClr val="F59C00"/>
    <a:srgbClr val="8905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5" autoAdjust="0"/>
    <p:restoredTop sz="94650"/>
  </p:normalViewPr>
  <p:slideViewPr>
    <p:cSldViewPr>
      <p:cViewPr varScale="1">
        <p:scale>
          <a:sx n="109" d="100"/>
          <a:sy n="109" d="100"/>
        </p:scale>
        <p:origin x="854" y="8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12B95DE-707C-4F0B-ADD6-A229D9D75828}" type="datetimeFigureOut">
              <a:rPr lang="ru-RU"/>
              <a:pPr>
                <a:defRPr/>
              </a:pPr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F4B7F4-843C-4E84-98F6-AEE9401CE2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6612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6AC9D6A7-7C7C-472A-A5F4-59B3267723C6}"/>
              </a:ext>
            </a:extLst>
          </p:cNvPr>
          <p:cNvGrpSpPr/>
          <p:nvPr userDrawn="1"/>
        </p:nvGrpSpPr>
        <p:grpSpPr>
          <a:xfrm>
            <a:off x="4171441" y="243136"/>
            <a:ext cx="4756448" cy="4419028"/>
            <a:chOff x="4283969" y="321017"/>
            <a:chExt cx="4531392" cy="4209938"/>
          </a:xfrm>
        </p:grpSpPr>
        <p:pic>
          <p:nvPicPr>
            <p:cNvPr id="8" name="Рисунок 7" descr="Изображение выглядит как окно&#10;&#10;Автоматически созданное описание">
              <a:extLst>
                <a:ext uri="{FF2B5EF4-FFF2-40B4-BE49-F238E27FC236}">
                  <a16:creationId xmlns:a16="http://schemas.microsoft.com/office/drawing/2014/main" id="{DDD94C2E-2973-4D2A-AD0A-FA2F9E319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3969" y="3579862"/>
              <a:ext cx="943735" cy="943735"/>
            </a:xfrm>
            <a:prstGeom prst="rect">
              <a:avLst/>
            </a:prstGeom>
          </p:spPr>
        </p:pic>
        <p:pic>
          <p:nvPicPr>
            <p:cNvPr id="9" name="Рисунок 8" descr="Изображение выглядит как легкий,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3D16FA20-9D21-45AD-83E9-75B357E89B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26" y="3587219"/>
              <a:ext cx="943735" cy="943735"/>
            </a:xfrm>
            <a:prstGeom prst="rect">
              <a:avLst/>
            </a:prstGeom>
          </p:spPr>
        </p:pic>
        <p:pic>
          <p:nvPicPr>
            <p:cNvPr id="10" name="Рисунок 9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2B70321D-9E9D-46DE-9810-2258A1A09F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3050" y="3587220"/>
              <a:ext cx="943735" cy="943735"/>
            </a:xfrm>
            <a:prstGeom prst="rect">
              <a:avLst/>
            </a:prstGeom>
          </p:spPr>
        </p:pic>
        <p:pic>
          <p:nvPicPr>
            <p:cNvPr id="11" name="Рисунок 10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80E05F64-C636-4A75-950B-F41A145599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3969" y="1936378"/>
              <a:ext cx="943735" cy="943735"/>
            </a:xfrm>
            <a:prstGeom prst="rect">
              <a:avLst/>
            </a:prstGeom>
          </p:spPr>
        </p:pic>
        <p:pic>
          <p:nvPicPr>
            <p:cNvPr id="12" name="Рисунок 11" descr="Изображение выглядит как окно,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F0C4C25D-C42C-4FB2-B579-1E6EA5A88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3051" y="1908935"/>
              <a:ext cx="943735" cy="943735"/>
            </a:xfrm>
            <a:prstGeom prst="rect">
              <a:avLst/>
            </a:prstGeom>
          </p:spPr>
        </p:pic>
        <p:pic>
          <p:nvPicPr>
            <p:cNvPr id="13" name="Рисунок 12" descr="Изображение выглядит как рисунок, легкий&#10;&#10;Автоматически созданное описание">
              <a:extLst>
                <a:ext uri="{FF2B5EF4-FFF2-40B4-BE49-F238E27FC236}">
                  <a16:creationId xmlns:a16="http://schemas.microsoft.com/office/drawing/2014/main" id="{C7AD4DA9-4E8B-4E00-BBD9-10E7DB8E7F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1626" y="1908935"/>
              <a:ext cx="943735" cy="943735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95753D21-C6BA-4866-BB63-C98820C79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72060">
              <a:off x="6153049" y="382052"/>
              <a:ext cx="943735" cy="943735"/>
            </a:xfrm>
            <a:prstGeom prst="rect">
              <a:avLst/>
            </a:prstGeom>
          </p:spPr>
        </p:pic>
        <p:pic>
          <p:nvPicPr>
            <p:cNvPr id="15" name="Рисунок 14" descr="Изображение выглядит как легкий&#10;&#10;Автоматически созданное описание">
              <a:extLst>
                <a:ext uri="{FF2B5EF4-FFF2-40B4-BE49-F238E27FC236}">
                  <a16:creationId xmlns:a16="http://schemas.microsoft.com/office/drawing/2014/main" id="{0D29ADAB-81F3-4802-A27A-7FAF9EFD55E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5326" y="321017"/>
              <a:ext cx="943735" cy="943735"/>
            </a:xfrm>
            <a:prstGeom prst="rect">
              <a:avLst/>
            </a:prstGeom>
          </p:spPr>
        </p:pic>
        <p:pic>
          <p:nvPicPr>
            <p:cNvPr id="16" name="Рисунок 15" descr="Изображение выглядит как рисунок&#10;&#10;Автоматически созданное описание">
              <a:extLst>
                <a:ext uri="{FF2B5EF4-FFF2-40B4-BE49-F238E27FC236}">
                  <a16:creationId xmlns:a16="http://schemas.microsoft.com/office/drawing/2014/main" id="{B0C90E7D-1642-4279-93F7-CB82E1515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3970" y="382051"/>
              <a:ext cx="943735" cy="943735"/>
            </a:xfrm>
            <a:prstGeom prst="rect">
              <a:avLst/>
            </a:prstGeom>
          </p:spPr>
        </p:pic>
      </p:grp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D844698-E840-4B6F-816E-6867A3512776}"/>
              </a:ext>
            </a:extLst>
          </p:cNvPr>
          <p:cNvSpPr/>
          <p:nvPr userDrawn="1"/>
        </p:nvSpPr>
        <p:spPr>
          <a:xfrm>
            <a:off x="-744" y="0"/>
            <a:ext cx="9140825" cy="5143500"/>
          </a:xfrm>
          <a:prstGeom prst="rect">
            <a:avLst/>
          </a:prstGeom>
          <a:solidFill>
            <a:srgbClr val="0166B3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C7F984F-9D83-493C-AC4B-CCC6DB536C9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1706"/>
            <a:ext cx="1008112" cy="10491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B45D-8B5D-4477-860D-A1C9D56BB95C}" type="datetime1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30D33-8F23-48B5-97FD-EBC88D725DA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F5CA-F70D-4860-869D-CD27ECC015B8}" type="datetime1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6A5FB-F50C-4411-BEDF-3BB26F07CB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DD869-52F5-4780-B3DB-59208720E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BA0661-2C11-465A-95A0-7131667E79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A1B574-FF1A-4FBF-84C1-896C0E3B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C882-6C05-4D29-A2F0-E033A30A2CAA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B02913-4B20-464C-94A9-003236AF7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0B5E82-DF4E-484F-8394-BA69ED05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5644C-ED24-4ED5-AB44-7178F7564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89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F33B-C104-4810-B1B9-487C5AA50F76}" type="datetime1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57E3-EA23-4E01-B1DF-72CA8D4A16E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2446-5CD3-42D6-8806-5D75BADF753B}" type="datetime1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13FFA-F596-48D8-AB9D-F12DCD7417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BBF74-A991-44DA-A911-BDC6FB1DAF7C}" type="datetime1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BB23A-6539-4C39-9672-AA0023A4A2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42FAD-AA3C-4C77-B5FE-275A2FDA993E}" type="datetime1">
              <a:rPr lang="ru-RU" smtClean="0"/>
              <a:t>23.01.2024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479FC-9093-4DA1-AAE9-3AB5D30110B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19FFB-5D8E-4EE1-9EA6-DDA56B9D9C4C}" type="datetime1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77CEF-DC58-476A-B444-91792B50813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75D8D-0BC5-41D9-B40A-D906C2B7330C}" type="datetime1">
              <a:rPr lang="ru-RU" smtClean="0"/>
              <a:t>23.01.2024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2D34B-3074-49F9-BFF4-B1A1EE3AFDC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72DC-8F17-4ED8-9DA0-E162C9349712}" type="datetime1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1DE04-1ADA-4F55-AB49-252B69A3782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E6CF2-9989-4120-91CF-EC1BC8DECD87}" type="datetime1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AF457-91DA-4FD9-8228-4E6EC9543CF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B5831D-7BEB-434B-AAEF-A4E5F030E876}" type="datetime1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6671EC4-17C9-4D90-BDFA-B05C2BAD48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2FF81-9B61-4B91-A5A1-19FCFA612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17121"/>
            <a:ext cx="9144000" cy="1790700"/>
          </a:xfrm>
        </p:spPr>
        <p:txBody>
          <a:bodyPr/>
          <a:lstStyle/>
          <a:p>
            <a:r>
              <a:rPr lang="ru-RU" sz="4000" b="1" dirty="0">
                <a:latin typeface="Arial Narrow" panose="020B0606020202030204" pitchFamily="34" charset="0"/>
              </a:rPr>
              <a:t>Название и тема инициативы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16DD5B-43F3-4E6D-B673-61BD66F6C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5856" y="2827679"/>
            <a:ext cx="2448272" cy="449734"/>
          </a:xfrm>
        </p:spPr>
        <p:txBody>
          <a:bodyPr/>
          <a:lstStyle/>
          <a:p>
            <a:r>
              <a:rPr lang="ru-RU" sz="2000" dirty="0">
                <a:latin typeface="Arial Narrow" panose="020B0606020202030204" pitchFamily="34" charset="0"/>
              </a:rPr>
              <a:t>«Название команды»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FC298D5-7689-4949-94AB-E83BB8545C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272"/>
          <a:stretch/>
        </p:blipFill>
        <p:spPr>
          <a:xfrm>
            <a:off x="8265994" y="124480"/>
            <a:ext cx="614031" cy="73472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A7C2DE9-D647-4FC8-8608-FC2E8C2E36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0" r="59857" b="27600"/>
          <a:stretch/>
        </p:blipFill>
        <p:spPr>
          <a:xfrm>
            <a:off x="7651963" y="105792"/>
            <a:ext cx="614031" cy="70667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72CAAEC-8231-4021-97D9-6CD1939D0E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8176"/>
          <a:stretch/>
        </p:blipFill>
        <p:spPr>
          <a:xfrm>
            <a:off x="6931611" y="164931"/>
            <a:ext cx="736733" cy="63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7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25296" y="4779963"/>
            <a:ext cx="333400" cy="273844"/>
          </a:xfrm>
        </p:spPr>
        <p:txBody>
          <a:bodyPr/>
          <a:lstStyle/>
          <a:p>
            <a:fld id="{1C0A57E3-EA23-4E01-B1DF-72CA8D4A16E5}" type="slidenum">
              <a:rPr lang="ru-RU" altLang="ru-RU" sz="105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2</a:t>
            </a:fld>
            <a:endParaRPr lang="ru-RU" altLang="ru-RU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5990225-9EA8-43F7-A0D0-1E00F7CA929A}"/>
              </a:ext>
            </a:extLst>
          </p:cNvPr>
          <p:cNvSpPr/>
          <p:nvPr/>
        </p:nvSpPr>
        <p:spPr>
          <a:xfrm>
            <a:off x="870829" y="3313944"/>
            <a:ext cx="14391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Имя Фамилия</a:t>
            </a:r>
          </a:p>
          <a:p>
            <a:pPr algn="ctr"/>
            <a:r>
              <a:rPr lang="ru-RU" sz="1400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Роль в команде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1409290-CF8E-4F7A-8B3F-3A89452FE030}"/>
              </a:ext>
            </a:extLst>
          </p:cNvPr>
          <p:cNvSpPr/>
          <p:nvPr/>
        </p:nvSpPr>
        <p:spPr>
          <a:xfrm>
            <a:off x="845532" y="3898719"/>
            <a:ext cx="18297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spc="20" dirty="0">
                <a:latin typeface="Arial Narrow" panose="020B0606020202030204" pitchFamily="34" charset="0"/>
              </a:rPr>
              <a:t>Коротко об участнике: какие задачи решал, вклад в решение кейса</a:t>
            </a:r>
            <a:endParaRPr lang="ru-RU" sz="1100" dirty="0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6A11888E-22F9-4B42-AE59-08E770309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8996"/>
            <a:ext cx="9144000" cy="600164"/>
          </a:xfrm>
        </p:spPr>
        <p:txBody>
          <a:bodyPr/>
          <a:lstStyle/>
          <a:p>
            <a:pPr marL="0" indent="0" algn="ctr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  <a:buNone/>
            </a:pPr>
            <a:r>
              <a:rPr lang="ru-RU" altLang="ru-RU" sz="1800" spc="20" dirty="0">
                <a:latin typeface="Arial Narrow" panose="020B0606020202030204" pitchFamily="34" charset="0"/>
                <a:cs typeface="Arial" panose="020B0604020202020204" pitchFamily="34" charset="0"/>
              </a:rPr>
              <a:t>«Название команды»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D671F29-2B92-40B2-827B-B8CBF4F30D0E}"/>
              </a:ext>
            </a:extLst>
          </p:cNvPr>
          <p:cNvSpPr/>
          <p:nvPr/>
        </p:nvSpPr>
        <p:spPr>
          <a:xfrm>
            <a:off x="2892564" y="3320923"/>
            <a:ext cx="14391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Имя Фамилия</a:t>
            </a:r>
          </a:p>
          <a:p>
            <a:pPr algn="ctr"/>
            <a:r>
              <a:rPr lang="ru-RU" sz="1400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Роль в команде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3E0750F-F1D8-4569-A63A-0C9350B15A22}"/>
              </a:ext>
            </a:extLst>
          </p:cNvPr>
          <p:cNvSpPr/>
          <p:nvPr/>
        </p:nvSpPr>
        <p:spPr>
          <a:xfrm>
            <a:off x="2892564" y="3898719"/>
            <a:ext cx="18297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spc="20" dirty="0">
                <a:latin typeface="Arial Narrow" panose="020B0606020202030204" pitchFamily="34" charset="0"/>
              </a:rPr>
              <a:t>Коротко об участнике: какие задачи решал, вклад в решение кейса</a:t>
            </a:r>
            <a:endParaRPr lang="ru-RU" sz="1100" dirty="0"/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id="{29E7091B-A51F-1846-A595-0C72EAFF3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57" y="335445"/>
            <a:ext cx="8229600" cy="711703"/>
          </a:xfrm>
        </p:spPr>
        <p:txBody>
          <a:bodyPr anchor="t"/>
          <a:lstStyle/>
          <a:p>
            <a:pPr eaLnBrk="1" hangingPunct="1"/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Команда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40E414F-508E-4B74-9988-2C35CE4ADE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272"/>
          <a:stretch/>
        </p:blipFill>
        <p:spPr>
          <a:xfrm>
            <a:off x="8265994" y="124480"/>
            <a:ext cx="614031" cy="734722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0297B8B-EFDA-4B20-BC61-5F920F7E31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0" r="59857" b="27600"/>
          <a:stretch/>
        </p:blipFill>
        <p:spPr>
          <a:xfrm>
            <a:off x="7651963" y="105792"/>
            <a:ext cx="614031" cy="706674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87924892-83D9-4E0B-BD53-74B8568AB1A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8176"/>
          <a:stretch/>
        </p:blipFill>
        <p:spPr>
          <a:xfrm>
            <a:off x="6931611" y="164931"/>
            <a:ext cx="736733" cy="63233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FD9D8F3-B324-4AD2-8A50-D811DFC519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9260" y="1356593"/>
            <a:ext cx="1487890" cy="1904743"/>
          </a:xfrm>
          <a:prstGeom prst="ellipse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318B453-3BA9-4644-A27C-40786ADCD1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4062" y="1335774"/>
            <a:ext cx="1572713" cy="1851422"/>
          </a:xfrm>
          <a:prstGeom prst="ellipse">
            <a:avLst/>
          </a:prstGeom>
        </p:spPr>
      </p:pic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8B6C8AEE-E59B-4CC4-BB02-066A93077734}"/>
              </a:ext>
            </a:extLst>
          </p:cNvPr>
          <p:cNvSpPr/>
          <p:nvPr/>
        </p:nvSpPr>
        <p:spPr>
          <a:xfrm>
            <a:off x="4773424" y="3320923"/>
            <a:ext cx="14391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Имя Фамилия</a:t>
            </a:r>
          </a:p>
          <a:p>
            <a:pPr algn="ctr"/>
            <a:r>
              <a:rPr lang="ru-RU" sz="1400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Роль в команде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DFFEF3A2-5F29-4A0F-A39C-797F255DD3EA}"/>
              </a:ext>
            </a:extLst>
          </p:cNvPr>
          <p:cNvSpPr/>
          <p:nvPr/>
        </p:nvSpPr>
        <p:spPr>
          <a:xfrm>
            <a:off x="4748127" y="3905698"/>
            <a:ext cx="18297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spc="20" dirty="0">
                <a:latin typeface="Arial Narrow" panose="020B0606020202030204" pitchFamily="34" charset="0"/>
              </a:rPr>
              <a:t>Коротко об участнике: какие задачи решал, вклад в решение кейса</a:t>
            </a:r>
            <a:endParaRPr lang="ru-RU" sz="1100" dirty="0"/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E6449AC2-F8AC-4A17-8446-2C9B03FB88D9}"/>
              </a:ext>
            </a:extLst>
          </p:cNvPr>
          <p:cNvSpPr/>
          <p:nvPr/>
        </p:nvSpPr>
        <p:spPr>
          <a:xfrm>
            <a:off x="6795159" y="3327902"/>
            <a:ext cx="14391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Имя Фамилия</a:t>
            </a:r>
          </a:p>
          <a:p>
            <a:pPr algn="ctr"/>
            <a:r>
              <a:rPr lang="ru-RU" sz="1400" spc="2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Роль в команде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FE53BE0E-1147-40FF-BDB8-1FA0CAB100CA}"/>
              </a:ext>
            </a:extLst>
          </p:cNvPr>
          <p:cNvSpPr/>
          <p:nvPr/>
        </p:nvSpPr>
        <p:spPr>
          <a:xfrm>
            <a:off x="6795159" y="3905698"/>
            <a:ext cx="18297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spc="20" dirty="0">
                <a:latin typeface="Arial Narrow" panose="020B0606020202030204" pitchFamily="34" charset="0"/>
              </a:rPr>
              <a:t>Коротко об участнике: какие задачи решал, вклад в решение кейса</a:t>
            </a:r>
            <a:endParaRPr lang="ru-RU" sz="1100" dirty="0"/>
          </a:p>
        </p:txBody>
      </p:sp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F75C35FA-3916-4019-899D-47407ADC4A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1855" y="1363572"/>
            <a:ext cx="1487890" cy="1904743"/>
          </a:xfrm>
          <a:prstGeom prst="ellipse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37AE4D0F-1A04-4C35-98CD-9816A20C8E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6657" y="1342753"/>
            <a:ext cx="1572713" cy="185142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1069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25296" y="4779963"/>
            <a:ext cx="333400" cy="273844"/>
          </a:xfrm>
        </p:spPr>
        <p:txBody>
          <a:bodyPr/>
          <a:lstStyle/>
          <a:p>
            <a:fld id="{1C0A57E3-EA23-4E01-B1DF-72CA8D4A16E5}" type="slidenum">
              <a:rPr lang="ru-RU" altLang="ru-RU" sz="105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3</a:t>
            </a:fld>
            <a:endParaRPr lang="ru-RU" altLang="ru-RU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Объект 2">
            <a:extLst>
              <a:ext uri="{FF2B5EF4-FFF2-40B4-BE49-F238E27FC236}">
                <a16:creationId xmlns:a16="http://schemas.microsoft.com/office/drawing/2014/main" id="{36223326-B903-4D41-A714-F5F6D4277DA1}"/>
              </a:ext>
            </a:extLst>
          </p:cNvPr>
          <p:cNvSpPr txBox="1">
            <a:spLocks/>
          </p:cNvSpPr>
          <p:nvPr/>
        </p:nvSpPr>
        <p:spPr bwMode="auto">
          <a:xfrm>
            <a:off x="1583668" y="1363557"/>
            <a:ext cx="5976664" cy="241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  <a:buNone/>
            </a:pPr>
            <a:r>
              <a:rPr lang="ru-RU" altLang="ru-RU" sz="2400" spc="20" dirty="0">
                <a:latin typeface="Arial Narrow" panose="020B0606020202030204" pitchFamily="34" charset="0"/>
                <a:cs typeface="Arial" panose="020B0604020202020204" pitchFamily="34" charset="0"/>
              </a:rPr>
              <a:t>Анализ проблемы на решение которой направлена инициатива, факты, статистические данные, подтверждающие её наличие</a:t>
            </a:r>
          </a:p>
          <a:p>
            <a:pPr marL="266700" indent="-266700" algn="ctr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</a:pPr>
            <a:endParaRPr lang="ru-RU" altLang="ru-RU" sz="2400" spc="2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80038" y="301910"/>
            <a:ext cx="8229600" cy="711703"/>
          </a:xfrm>
        </p:spPr>
        <p:txBody>
          <a:bodyPr anchor="t"/>
          <a:lstStyle/>
          <a:p>
            <a:pPr eaLnBrk="1" hangingPunct="1"/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Анализ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F2D5847-E3C5-4C03-B79D-BC7E038147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272"/>
          <a:stretch/>
        </p:blipFill>
        <p:spPr>
          <a:xfrm>
            <a:off x="8265994" y="124480"/>
            <a:ext cx="614031" cy="73472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73740E2-793B-43E1-A232-EA6DD7B710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0" r="59857" b="27600"/>
          <a:stretch/>
        </p:blipFill>
        <p:spPr>
          <a:xfrm>
            <a:off x="7651963" y="105792"/>
            <a:ext cx="614031" cy="7066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AB3CA7C-36C9-44DD-84CC-B5FFB8A8A5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8176"/>
          <a:stretch/>
        </p:blipFill>
        <p:spPr>
          <a:xfrm>
            <a:off x="6931611" y="164931"/>
            <a:ext cx="736733" cy="63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4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25296" y="4779963"/>
            <a:ext cx="333400" cy="273844"/>
          </a:xfrm>
        </p:spPr>
        <p:txBody>
          <a:bodyPr/>
          <a:lstStyle/>
          <a:p>
            <a:fld id="{1C0A57E3-EA23-4E01-B1DF-72CA8D4A16E5}" type="slidenum">
              <a:rPr lang="ru-RU" altLang="ru-RU" sz="105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4</a:t>
            </a:fld>
            <a:endParaRPr lang="ru-RU" altLang="ru-RU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Объект 2">
            <a:extLst>
              <a:ext uri="{FF2B5EF4-FFF2-40B4-BE49-F238E27FC236}">
                <a16:creationId xmlns:a16="http://schemas.microsoft.com/office/drawing/2014/main" id="{36223326-B903-4D41-A714-F5F6D4277DA1}"/>
              </a:ext>
            </a:extLst>
          </p:cNvPr>
          <p:cNvSpPr txBox="1">
            <a:spLocks/>
          </p:cNvSpPr>
          <p:nvPr/>
        </p:nvSpPr>
        <p:spPr bwMode="auto">
          <a:xfrm>
            <a:off x="1583668" y="1363557"/>
            <a:ext cx="5976664" cy="241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  <a:buNone/>
            </a:pPr>
            <a:r>
              <a:rPr lang="ru-RU" altLang="ru-RU" sz="2400" spc="20" dirty="0">
                <a:latin typeface="Arial Narrow" panose="020B0606020202030204" pitchFamily="34" charset="0"/>
                <a:cs typeface="Arial" panose="020B0604020202020204" pitchFamily="34" charset="0"/>
              </a:rPr>
              <a:t>Цель, основные задачи, описание инициативы</a:t>
            </a:r>
          </a:p>
          <a:p>
            <a:pPr marL="266700" indent="-266700" algn="ctr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</a:pPr>
            <a:endParaRPr lang="ru-RU" altLang="ru-RU" sz="2400" spc="2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80038" y="301910"/>
            <a:ext cx="8229600" cy="711703"/>
          </a:xfrm>
        </p:spPr>
        <p:txBody>
          <a:bodyPr anchor="t"/>
          <a:lstStyle/>
          <a:p>
            <a:pPr eaLnBrk="1" hangingPunct="1"/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Инициатива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F2D5847-E3C5-4C03-B79D-BC7E038147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272"/>
          <a:stretch/>
        </p:blipFill>
        <p:spPr>
          <a:xfrm>
            <a:off x="8265994" y="124480"/>
            <a:ext cx="614031" cy="73472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73740E2-793B-43E1-A232-EA6DD7B710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0" r="59857" b="27600"/>
          <a:stretch/>
        </p:blipFill>
        <p:spPr>
          <a:xfrm>
            <a:off x="7651963" y="105792"/>
            <a:ext cx="614031" cy="7066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AB3CA7C-36C9-44DD-84CC-B5FFB8A8A5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8176"/>
          <a:stretch/>
        </p:blipFill>
        <p:spPr>
          <a:xfrm>
            <a:off x="6931611" y="164931"/>
            <a:ext cx="736733" cy="63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81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25296" y="4779963"/>
            <a:ext cx="333400" cy="273844"/>
          </a:xfrm>
        </p:spPr>
        <p:txBody>
          <a:bodyPr/>
          <a:lstStyle/>
          <a:p>
            <a:fld id="{1C0A57E3-EA23-4E01-B1DF-72CA8D4A16E5}" type="slidenum">
              <a:rPr lang="ru-RU" altLang="ru-RU" sz="105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5</a:t>
            </a:fld>
            <a:endParaRPr lang="ru-RU" altLang="ru-RU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Объект 2">
            <a:extLst>
              <a:ext uri="{FF2B5EF4-FFF2-40B4-BE49-F238E27FC236}">
                <a16:creationId xmlns:a16="http://schemas.microsoft.com/office/drawing/2014/main" id="{36223326-B903-4D41-A714-F5F6D4277DA1}"/>
              </a:ext>
            </a:extLst>
          </p:cNvPr>
          <p:cNvSpPr txBox="1">
            <a:spLocks/>
          </p:cNvSpPr>
          <p:nvPr/>
        </p:nvSpPr>
        <p:spPr bwMode="auto">
          <a:xfrm>
            <a:off x="1583668" y="1363557"/>
            <a:ext cx="5976664" cy="241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  <a:buNone/>
            </a:pPr>
            <a:r>
              <a:rPr lang="ru-RU" altLang="ru-RU" sz="2400" spc="20" dirty="0">
                <a:latin typeface="Arial Narrow" panose="020B0606020202030204" pitchFamily="34" charset="0"/>
                <a:cs typeface="Arial" panose="020B0604020202020204" pitchFamily="34" charset="0"/>
              </a:rPr>
              <a:t>Сравнение с имеющимися аналогами, оценка соответствия инициативы действующим НПА</a:t>
            </a:r>
          </a:p>
          <a:p>
            <a:pPr marL="266700" indent="-266700" algn="ctr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</a:pPr>
            <a:endParaRPr lang="ru-RU" altLang="ru-RU" sz="2400" spc="2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80038" y="301910"/>
            <a:ext cx="8229600" cy="711703"/>
          </a:xfrm>
        </p:spPr>
        <p:txBody>
          <a:bodyPr anchor="t"/>
          <a:lstStyle/>
          <a:p>
            <a:pPr eaLnBrk="1" hangingPunct="1"/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Инициатива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F2D5847-E3C5-4C03-B79D-BC7E038147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272"/>
          <a:stretch/>
        </p:blipFill>
        <p:spPr>
          <a:xfrm>
            <a:off x="8265994" y="124480"/>
            <a:ext cx="614031" cy="73472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73740E2-793B-43E1-A232-EA6DD7B710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0" r="59857" b="27600"/>
          <a:stretch/>
        </p:blipFill>
        <p:spPr>
          <a:xfrm>
            <a:off x="7651963" y="105792"/>
            <a:ext cx="614031" cy="7066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AB3CA7C-36C9-44DD-84CC-B5FFB8A8A5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8176"/>
          <a:stretch/>
        </p:blipFill>
        <p:spPr>
          <a:xfrm>
            <a:off x="6931611" y="164931"/>
            <a:ext cx="736733" cy="63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527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25296" y="4779963"/>
            <a:ext cx="333400" cy="273844"/>
          </a:xfrm>
        </p:spPr>
        <p:txBody>
          <a:bodyPr/>
          <a:lstStyle/>
          <a:p>
            <a:fld id="{1C0A57E3-EA23-4E01-B1DF-72CA8D4A16E5}" type="slidenum">
              <a:rPr lang="ru-RU" altLang="ru-RU" sz="105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6</a:t>
            </a:fld>
            <a:endParaRPr lang="ru-RU" altLang="ru-RU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Объект 2">
            <a:extLst>
              <a:ext uri="{FF2B5EF4-FFF2-40B4-BE49-F238E27FC236}">
                <a16:creationId xmlns:a16="http://schemas.microsoft.com/office/drawing/2014/main" id="{36223326-B903-4D41-A714-F5F6D4277DA1}"/>
              </a:ext>
            </a:extLst>
          </p:cNvPr>
          <p:cNvSpPr txBox="1">
            <a:spLocks/>
          </p:cNvSpPr>
          <p:nvPr/>
        </p:nvSpPr>
        <p:spPr bwMode="auto">
          <a:xfrm>
            <a:off x="1583668" y="1363557"/>
            <a:ext cx="5976664" cy="241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  <a:buNone/>
            </a:pPr>
            <a:r>
              <a:rPr lang="ru-RU" altLang="ru-RU" sz="2400" spc="20" dirty="0">
                <a:latin typeface="Arial Narrow" panose="020B0606020202030204" pitchFamily="34" charset="0"/>
                <a:cs typeface="Arial" panose="020B0604020202020204" pitchFamily="34" charset="0"/>
              </a:rPr>
              <a:t>Ожидаемые результаты от внедрения инициативы </a:t>
            </a:r>
          </a:p>
          <a:p>
            <a:pPr marL="266700" indent="-266700" algn="ctr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</a:pPr>
            <a:endParaRPr lang="ru-RU" altLang="ru-RU" sz="2400" spc="2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80038" y="301910"/>
            <a:ext cx="8229600" cy="711703"/>
          </a:xfrm>
        </p:spPr>
        <p:txBody>
          <a:bodyPr anchor="t"/>
          <a:lstStyle/>
          <a:p>
            <a:pPr eaLnBrk="1" hangingPunct="1"/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Инициатива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F2D5847-E3C5-4C03-B79D-BC7E038147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272"/>
          <a:stretch/>
        </p:blipFill>
        <p:spPr>
          <a:xfrm>
            <a:off x="8265994" y="124480"/>
            <a:ext cx="614031" cy="73472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73740E2-793B-43E1-A232-EA6DD7B710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0" r="59857" b="27600"/>
          <a:stretch/>
        </p:blipFill>
        <p:spPr>
          <a:xfrm>
            <a:off x="7651963" y="105792"/>
            <a:ext cx="614031" cy="7066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AB3CA7C-36C9-44DD-84CC-B5FFB8A8A5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8176"/>
          <a:stretch/>
        </p:blipFill>
        <p:spPr>
          <a:xfrm>
            <a:off x="6931611" y="164931"/>
            <a:ext cx="736733" cy="63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74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25296" y="4779963"/>
            <a:ext cx="333400" cy="273844"/>
          </a:xfrm>
        </p:spPr>
        <p:txBody>
          <a:bodyPr/>
          <a:lstStyle/>
          <a:p>
            <a:fld id="{1C0A57E3-EA23-4E01-B1DF-72CA8D4A16E5}" type="slidenum">
              <a:rPr lang="ru-RU" altLang="ru-RU" sz="1050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7</a:t>
            </a:fld>
            <a:endParaRPr lang="ru-RU" altLang="ru-RU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Объект 2">
            <a:extLst>
              <a:ext uri="{FF2B5EF4-FFF2-40B4-BE49-F238E27FC236}">
                <a16:creationId xmlns:a16="http://schemas.microsoft.com/office/drawing/2014/main" id="{36223326-B903-4D41-A714-F5F6D4277DA1}"/>
              </a:ext>
            </a:extLst>
          </p:cNvPr>
          <p:cNvSpPr txBox="1">
            <a:spLocks/>
          </p:cNvSpPr>
          <p:nvPr/>
        </p:nvSpPr>
        <p:spPr bwMode="auto">
          <a:xfrm>
            <a:off x="1583668" y="1363557"/>
            <a:ext cx="5976664" cy="241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  <a:buNone/>
            </a:pPr>
            <a:r>
              <a:rPr lang="ru-RU" altLang="ru-RU" sz="2400" spc="20" dirty="0">
                <a:latin typeface="Arial Narrow" panose="020B0606020202030204" pitchFamily="34" charset="0"/>
                <a:cs typeface="Arial" panose="020B0604020202020204" pitchFamily="34" charset="0"/>
              </a:rPr>
              <a:t>Ожидаемые качественные или количественные эффекты от внедрения </a:t>
            </a:r>
          </a:p>
          <a:p>
            <a:pPr marL="266700" indent="-266700" algn="ctr" eaLnBrk="1" hangingPunct="1">
              <a:spcBef>
                <a:spcPts val="1200"/>
              </a:spcBef>
              <a:spcAft>
                <a:spcPts val="1200"/>
              </a:spcAft>
              <a:buClr>
                <a:srgbClr val="0166B3"/>
              </a:buClr>
            </a:pPr>
            <a:endParaRPr lang="ru-RU" altLang="ru-RU" sz="2400" spc="2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80038" y="301910"/>
            <a:ext cx="8229600" cy="711703"/>
          </a:xfrm>
        </p:spPr>
        <p:txBody>
          <a:bodyPr anchor="t"/>
          <a:lstStyle/>
          <a:p>
            <a:pPr eaLnBrk="1" hangingPunct="1"/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Инициатива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F2D5847-E3C5-4C03-B79D-BC7E038147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272"/>
          <a:stretch/>
        </p:blipFill>
        <p:spPr>
          <a:xfrm>
            <a:off x="8265994" y="124480"/>
            <a:ext cx="614031" cy="73472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73740E2-793B-43E1-A232-EA6DD7B710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0" r="59857" b="27600"/>
          <a:stretch/>
        </p:blipFill>
        <p:spPr>
          <a:xfrm>
            <a:off x="7651963" y="105792"/>
            <a:ext cx="614031" cy="7066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AB3CA7C-36C9-44DD-84CC-B5FFB8A8A5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8176"/>
          <a:stretch/>
        </p:blipFill>
        <p:spPr>
          <a:xfrm>
            <a:off x="6931611" y="164931"/>
            <a:ext cx="736733" cy="63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065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22FF81-9B61-4B91-A5A1-19FCFA612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17121"/>
            <a:ext cx="9144000" cy="1790700"/>
          </a:xfrm>
        </p:spPr>
        <p:txBody>
          <a:bodyPr/>
          <a:lstStyle/>
          <a:p>
            <a:r>
              <a:rPr lang="ru-RU" sz="4000" b="1" dirty="0">
                <a:latin typeface="Arial Narrow" panose="020B0606020202030204" pitchFamily="34" charset="0"/>
              </a:rPr>
              <a:t>Спасибо за внимание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16DD5B-43F3-4E6D-B673-61BD66F6C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5856" y="2827679"/>
            <a:ext cx="2448272" cy="449734"/>
          </a:xfrm>
        </p:spPr>
        <p:txBody>
          <a:bodyPr/>
          <a:lstStyle/>
          <a:p>
            <a:r>
              <a:rPr lang="ru-RU" sz="2000" dirty="0">
                <a:latin typeface="Arial Narrow" panose="020B0606020202030204" pitchFamily="34" charset="0"/>
              </a:rPr>
              <a:t>«Название команды»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FC298D5-7689-4949-94AB-E83BB8545C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9272"/>
          <a:stretch/>
        </p:blipFill>
        <p:spPr>
          <a:xfrm>
            <a:off x="8265994" y="124480"/>
            <a:ext cx="614031" cy="73472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A7C2DE9-D647-4FC8-8608-FC2E8C2E36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0" r="59857" b="27600"/>
          <a:stretch/>
        </p:blipFill>
        <p:spPr>
          <a:xfrm>
            <a:off x="7651963" y="105792"/>
            <a:ext cx="614031" cy="70667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72CAAEC-8231-4021-97D9-6CD1939D0E9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8176"/>
          <a:stretch/>
        </p:blipFill>
        <p:spPr>
          <a:xfrm>
            <a:off x="6931611" y="164931"/>
            <a:ext cx="736733" cy="63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45226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3257</TotalTime>
  <Words>144</Words>
  <Application>Microsoft Office PowerPoint</Application>
  <PresentationFormat>Экран (16:9)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Шаблон</vt:lpstr>
      <vt:lpstr>Название и тема инициативы</vt:lpstr>
      <vt:lpstr>Команда</vt:lpstr>
      <vt:lpstr>Анализ</vt:lpstr>
      <vt:lpstr>Инициатива</vt:lpstr>
      <vt:lpstr>Инициатива</vt:lpstr>
      <vt:lpstr>Инициатива</vt:lpstr>
      <vt:lpstr>Инициатива</vt:lpstr>
      <vt:lpstr>Спасибо за внимание</vt:lpstr>
    </vt:vector>
  </TitlesOfParts>
  <Company>РусГидро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структуре и формату презентаций бизнес кейсов</dc:title>
  <dc:creator>Леванковский</dc:creator>
  <cp:lastModifiedBy>Кристина Кобозева</cp:lastModifiedBy>
  <cp:revision>260</cp:revision>
  <dcterms:created xsi:type="dcterms:W3CDTF">2013-07-08T05:17:23Z</dcterms:created>
  <dcterms:modified xsi:type="dcterms:W3CDTF">2024-01-23T08:12:55Z</dcterms:modified>
</cp:coreProperties>
</file>